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9" r:id="rId5"/>
    <p:sldId id="25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68" r:id="rId18"/>
  </p:sldIdLst>
  <p:sldSz cx="12192000" cy="6858000"/>
  <p:notesSz cx="7104063" cy="10234613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pos="6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A3F"/>
    <a:srgbClr val="F1F1F1"/>
    <a:srgbClr val="EAEAEA"/>
    <a:srgbClr val="212121"/>
    <a:srgbClr val="FFFFFF"/>
    <a:srgbClr val="FFCC99"/>
    <a:srgbClr val="FF6600"/>
    <a:srgbClr val="F3B842"/>
    <a:srgbClr val="2F361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0" autoAdjust="0"/>
    <p:restoredTop sz="84724" autoAdjust="0"/>
  </p:normalViewPr>
  <p:slideViewPr>
    <p:cSldViewPr snapToGrid="0" snapToObjects="1" showGuides="1">
      <p:cViewPr varScale="1">
        <p:scale>
          <a:sx n="93" d="100"/>
          <a:sy n="93" d="100"/>
        </p:scale>
        <p:origin x="690" y="78"/>
      </p:cViewPr>
      <p:guideLst>
        <p:guide orient="horz" pos="4319"/>
        <p:guide pos="66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CA1D3DB-6D80-A742-B67B-1E7BA780C6C5}" type="datetimeFigureOut">
              <a:rPr lang="nl-NL" smtClean="0"/>
              <a:t>1-7-2022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786C787-AB59-5444-8404-502EA6E181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49305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65CF839-90E1-B342-96DE-88DF694B5037}" type="datetimeFigureOut">
              <a:rPr lang="nl-NL" smtClean="0"/>
              <a:t>1-7-2022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5FE2138-7077-0149-B508-CDBFCA580F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58927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/>
          </p:nvPr>
        </p:nvSpPr>
        <p:spPr>
          <a:xfrm>
            <a:off x="6096002" y="331320"/>
            <a:ext cx="5653617" cy="553290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cap="all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Afgeschuind enkele hoek rechthoek 13"/>
          <p:cNvSpPr/>
          <p:nvPr userDrawn="1"/>
        </p:nvSpPr>
        <p:spPr>
          <a:xfrm rot="10800000" flipV="1">
            <a:off x="441748" y="331319"/>
            <a:ext cx="5654251" cy="5532724"/>
          </a:xfrm>
          <a:prstGeom prst="snip1Rect">
            <a:avLst>
              <a:gd name="adj" fmla="val 15483"/>
            </a:avLst>
          </a:prstGeom>
          <a:solidFill>
            <a:srgbClr val="2F3A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5240" y="1501906"/>
            <a:ext cx="3615696" cy="1259353"/>
          </a:xfrm>
        </p:spPr>
        <p:txBody>
          <a:bodyPr lIns="0" tIns="0" rIns="0" bIns="0" anchor="t">
            <a:noAutofit/>
          </a:bodyPr>
          <a:lstStyle>
            <a:lvl1pPr algn="l"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25240" y="3433475"/>
            <a:ext cx="3615696" cy="499406"/>
          </a:xfrm>
          <a:noFill/>
        </p:spPr>
        <p:txBody>
          <a:bodyPr anchor="t" anchorCtr="0"/>
          <a:lstStyle>
            <a:lvl1pPr marL="0" indent="0">
              <a:buNone/>
              <a:defRPr sz="1600" spc="50">
                <a:solidFill>
                  <a:srgbClr val="FFFFFF"/>
                </a:solidFill>
                <a:latin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23" name="Rechte verbindingslijn 22"/>
          <p:cNvCxnSpPr/>
          <p:nvPr userDrawn="1"/>
        </p:nvCxnSpPr>
        <p:spPr>
          <a:xfrm>
            <a:off x="1325242" y="3094038"/>
            <a:ext cx="1488655" cy="0"/>
          </a:xfrm>
          <a:prstGeom prst="line">
            <a:avLst/>
          </a:prstGeom>
          <a:ln w="25400">
            <a:solidFill>
              <a:srgbClr val="D128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8572500" y="6202741"/>
            <a:ext cx="3177117" cy="325437"/>
          </a:xfrm>
        </p:spPr>
        <p:txBody>
          <a:bodyPr anchor="b" anchorCtr="0"/>
          <a:lstStyle>
            <a:lvl1pPr marL="0" indent="0" algn="r">
              <a:buNone/>
              <a:defRPr sz="1200" b="1" i="0" spc="50" baseline="0">
                <a:solidFill>
                  <a:srgbClr val="D1282A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NL" dirty="0"/>
              <a:t>00 maand 2017</a:t>
            </a:r>
          </a:p>
        </p:txBody>
      </p:sp>
      <p:pic>
        <p:nvPicPr>
          <p:cNvPr id="9" name="Afbeelding 8" descr="logo RENOTEC.jpg">
            <a:extLst>
              <a:ext uri="{FF2B5EF4-FFF2-40B4-BE49-F238E27FC236}">
                <a16:creationId xmlns:a16="http://schemas.microsoft.com/office/drawing/2014/main" id="{F1051EA1-E647-48DD-AC47-866D50C6A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8"/>
          <a:stretch/>
        </p:blipFill>
        <p:spPr>
          <a:xfrm>
            <a:off x="437640" y="5981922"/>
            <a:ext cx="1652307" cy="7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8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D3C3190-6D3E-4161-9817-72EFD5B47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</a:blip>
          <a:srcRect t="9947"/>
          <a:stretch/>
        </p:blipFill>
        <p:spPr>
          <a:xfrm>
            <a:off x="-73601" y="0"/>
            <a:ext cx="12265601" cy="69005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748" y="331323"/>
            <a:ext cx="11308507" cy="709261"/>
          </a:xfrm>
        </p:spPr>
        <p:txBody>
          <a:bodyPr lIns="0" tIns="0" rIns="0" bIns="0" anchor="b" anchorCtr="0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114-9B78-AC43-BD7F-45EB7A472BC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ige driehoek 7"/>
          <p:cNvSpPr/>
          <p:nvPr userDrawn="1"/>
        </p:nvSpPr>
        <p:spPr>
          <a:xfrm flipH="1">
            <a:off x="418488" y="318462"/>
            <a:ext cx="906752" cy="657966"/>
          </a:xfrm>
          <a:prstGeom prst="rtTriangle">
            <a:avLst/>
          </a:prstGeom>
          <a:solidFill>
            <a:srgbClr val="D028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ABBCB66-D635-42E8-AC5C-1E8B1B972C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3215" y="6156887"/>
            <a:ext cx="971774" cy="37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6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38F737C-1865-423A-86CC-95C27182A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</a:blip>
          <a:srcRect t="1627" b="233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748" y="331323"/>
            <a:ext cx="11308507" cy="709261"/>
          </a:xfrm>
        </p:spPr>
        <p:txBody>
          <a:bodyPr lIns="0" tIns="0" rIns="0" bIns="0" anchor="b" anchorCtr="0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114-9B78-AC43-BD7F-45EB7A472BC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ige driehoek 7"/>
          <p:cNvSpPr/>
          <p:nvPr userDrawn="1"/>
        </p:nvSpPr>
        <p:spPr>
          <a:xfrm flipH="1">
            <a:off x="418488" y="318462"/>
            <a:ext cx="906752" cy="657966"/>
          </a:xfrm>
          <a:prstGeom prst="rtTriangle">
            <a:avLst/>
          </a:prstGeom>
          <a:solidFill>
            <a:srgbClr val="D028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23D27E2-14B4-4C5B-BC5F-737194C263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3215" y="6156887"/>
            <a:ext cx="971774" cy="37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70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63230D9-85A7-4E47-A8E0-1FC06DB16A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</a:blip>
          <a:srcRect t="1977" b="136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748" y="331323"/>
            <a:ext cx="11308507" cy="709261"/>
          </a:xfrm>
        </p:spPr>
        <p:txBody>
          <a:bodyPr lIns="0" tIns="0" rIns="0" bIns="0" anchor="b" anchorCtr="0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114-9B78-AC43-BD7F-45EB7A472BC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ige driehoek 7"/>
          <p:cNvSpPr/>
          <p:nvPr userDrawn="1"/>
        </p:nvSpPr>
        <p:spPr>
          <a:xfrm flipH="1">
            <a:off x="418488" y="318462"/>
            <a:ext cx="906752" cy="657966"/>
          </a:xfrm>
          <a:prstGeom prst="rtTriangle">
            <a:avLst/>
          </a:prstGeom>
          <a:solidFill>
            <a:srgbClr val="D028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A19ADB5-AD80-4B3A-943F-E99561D51D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3215" y="6156887"/>
            <a:ext cx="971774" cy="37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66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4CBC358-24DE-441B-A5C4-E5680E96AB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</a:blip>
          <a:srcRect t="12093" b="353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748" y="331323"/>
            <a:ext cx="11308507" cy="709261"/>
          </a:xfrm>
        </p:spPr>
        <p:txBody>
          <a:bodyPr lIns="0" tIns="0" rIns="0" bIns="0" anchor="b" anchorCtr="0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114-9B78-AC43-BD7F-45EB7A472BC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ige driehoek 7"/>
          <p:cNvSpPr/>
          <p:nvPr userDrawn="1"/>
        </p:nvSpPr>
        <p:spPr>
          <a:xfrm flipH="1">
            <a:off x="418488" y="318462"/>
            <a:ext cx="906752" cy="657966"/>
          </a:xfrm>
          <a:prstGeom prst="rtTriangle">
            <a:avLst/>
          </a:prstGeom>
          <a:solidFill>
            <a:srgbClr val="D028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BF971C1-D4F6-4FFB-9BCC-A1576943B9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3215" y="6156887"/>
            <a:ext cx="971774" cy="37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72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93A5C8F-A9C3-4377-99D4-09B9D6821F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</a:blip>
          <a:srcRect t="12214" b="3527"/>
          <a:stretch/>
        </p:blipFill>
        <p:spPr>
          <a:xfrm>
            <a:off x="-16830" y="-1"/>
            <a:ext cx="12208830" cy="6858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748" y="331323"/>
            <a:ext cx="11308507" cy="709261"/>
          </a:xfrm>
        </p:spPr>
        <p:txBody>
          <a:bodyPr lIns="0" tIns="0" rIns="0" bIns="0" anchor="b" anchorCtr="0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114-9B78-AC43-BD7F-45EB7A472BC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ige driehoek 7"/>
          <p:cNvSpPr/>
          <p:nvPr userDrawn="1"/>
        </p:nvSpPr>
        <p:spPr>
          <a:xfrm flipH="1">
            <a:off x="418488" y="318462"/>
            <a:ext cx="906752" cy="657966"/>
          </a:xfrm>
          <a:prstGeom prst="rtTriangle">
            <a:avLst/>
          </a:prstGeom>
          <a:solidFill>
            <a:srgbClr val="D028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F4E0685-C35F-4543-9AD1-73B543E159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3215" y="6156887"/>
            <a:ext cx="971774" cy="37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56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fgeschuind enkele hoek rechthoek 13"/>
          <p:cNvSpPr/>
          <p:nvPr userDrawn="1"/>
        </p:nvSpPr>
        <p:spPr>
          <a:xfrm rot="10800000" flipH="1">
            <a:off x="441748" y="331319"/>
            <a:ext cx="11308507" cy="6195362"/>
          </a:xfrm>
          <a:prstGeom prst="snip1Rect">
            <a:avLst>
              <a:gd name="adj" fmla="val 10779"/>
            </a:avLst>
          </a:prstGeom>
          <a:solidFill>
            <a:srgbClr val="2023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325033" y="5532166"/>
            <a:ext cx="6589184" cy="336550"/>
          </a:xfrm>
        </p:spPr>
        <p:txBody>
          <a:bodyPr anchor="b" anchorCtr="0"/>
          <a:lstStyle>
            <a:lvl1pPr marL="0" indent="0">
              <a:buFontTx/>
              <a:buNone/>
              <a:defRPr b="0" i="0" baseline="0">
                <a:solidFill>
                  <a:srgbClr val="D1282A"/>
                </a:solidFill>
              </a:defRPr>
            </a:lvl1pPr>
          </a:lstStyle>
          <a:p>
            <a:pPr lvl="0"/>
            <a:r>
              <a:rPr lang="nl-BE" dirty="0"/>
              <a:t>Bron van de quote — Naam Eventueel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1325033" y="989287"/>
            <a:ext cx="6589184" cy="1969770"/>
          </a:xfrm>
        </p:spPr>
        <p:txBody>
          <a:bodyPr>
            <a:sp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/>
              <a:t>“Hier kan een inspirerende quote of sterke baseline komen. Ook ideaal voor een tussentijds besluit of recap.”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6222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5"/>
          <p:cNvSpPr>
            <a:spLocks noGrp="1"/>
          </p:cNvSpPr>
          <p:nvPr>
            <p:ph type="pic" sz="quarter" idx="11"/>
          </p:nvPr>
        </p:nvSpPr>
        <p:spPr>
          <a:xfrm>
            <a:off x="441747" y="360519"/>
            <a:ext cx="11308509" cy="613538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cap="all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938119" y="4490646"/>
            <a:ext cx="5376389" cy="1650361"/>
          </a:xfrm>
          <a:solidFill>
            <a:schemeClr val="bg1">
              <a:alpha val="50000"/>
            </a:schemeClr>
          </a:solidFill>
        </p:spPr>
        <p:txBody>
          <a:bodyPr lIns="360000" tIns="360000" rIns="360000" bIns="360000" anchor="b" anchorCtr="0">
            <a:spAutoFit/>
          </a:bodyPr>
          <a:lstStyle>
            <a:lvl1pPr marL="0" indent="0">
              <a:buNone/>
              <a:defRPr sz="2000" cap="all" baseline="0"/>
            </a:lvl1pPr>
          </a:lstStyle>
          <a:p>
            <a:pPr lvl="0"/>
            <a:r>
              <a:rPr lang="nl-BE" dirty="0"/>
              <a:t>“Hier kan een inspirerende quote of sterke basline komen. Of een bijschrift bij het beeld”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C9B373A-6C7B-4D95-BAAB-BE73079FE6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3215" y="6156887"/>
            <a:ext cx="971774" cy="37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schuind enkele hoek rechthoek 5"/>
          <p:cNvSpPr/>
          <p:nvPr userDrawn="1"/>
        </p:nvSpPr>
        <p:spPr>
          <a:xfrm rot="10800000" flipV="1">
            <a:off x="441748" y="331322"/>
            <a:ext cx="11308507" cy="5532725"/>
          </a:xfrm>
          <a:prstGeom prst="snip1Rect">
            <a:avLst>
              <a:gd name="adj" fmla="val 12112"/>
            </a:avLst>
          </a:prstGeom>
          <a:solidFill>
            <a:srgbClr val="D028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739605" y="2559960"/>
            <a:ext cx="4716136" cy="861774"/>
          </a:xfrm>
        </p:spPr>
        <p:txBody>
          <a:bodyPr lIns="0" tIns="0" rIns="0" bIns="0" anchor="ctr" anchorCtr="0">
            <a:spAutoFit/>
          </a:bodyPr>
          <a:lstStyle>
            <a:lvl1pPr algn="ctr"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Bedankt voor jullie aandacht</a:t>
            </a:r>
            <a:endParaRPr lang="nl-NL" dirty="0"/>
          </a:p>
        </p:txBody>
      </p:sp>
      <p:pic>
        <p:nvPicPr>
          <p:cNvPr id="7" name="Afbeelding 6" descr="logo RENOTEC.jpg">
            <a:extLst>
              <a:ext uri="{FF2B5EF4-FFF2-40B4-BE49-F238E27FC236}">
                <a16:creationId xmlns:a16="http://schemas.microsoft.com/office/drawing/2014/main" id="{A188CEBF-FAE1-4581-9FDF-EAE5F3D640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8"/>
          <a:stretch/>
        </p:blipFill>
        <p:spPr>
          <a:xfrm>
            <a:off x="331310" y="5981922"/>
            <a:ext cx="1652307" cy="7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04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schuind enkele hoek rechthoek 5"/>
          <p:cNvSpPr/>
          <p:nvPr userDrawn="1"/>
        </p:nvSpPr>
        <p:spPr>
          <a:xfrm rot="10800000" flipV="1">
            <a:off x="441748" y="331322"/>
            <a:ext cx="11308507" cy="5532725"/>
          </a:xfrm>
          <a:prstGeom prst="snip1Rect">
            <a:avLst>
              <a:gd name="adj" fmla="val 12112"/>
            </a:avLst>
          </a:prstGeom>
          <a:solidFill>
            <a:srgbClr val="2F3A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3466351" y="1250392"/>
            <a:ext cx="5259508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b="1" i="0" u="none" baseline="0" dirty="0">
                <a:solidFill>
                  <a:srgbClr val="D1282A"/>
                </a:solidFill>
                <a:latin typeface="+mn-lt"/>
                <a:cs typeface="Calibri"/>
              </a:rPr>
              <a:t>CONTACTEER ONS</a:t>
            </a:r>
            <a:endParaRPr lang="nl-NL" sz="1800" b="1" i="0" u="none" dirty="0">
              <a:solidFill>
                <a:srgbClr val="D1282A"/>
              </a:solidFill>
              <a:latin typeface="+mn-lt"/>
              <a:cs typeface="Calibri"/>
            </a:endParaRPr>
          </a:p>
          <a:p>
            <a:pPr algn="ctr"/>
            <a:endParaRPr lang="nl-NL" sz="1800" b="1" u="none" dirty="0">
              <a:solidFill>
                <a:srgbClr val="E63329"/>
              </a:solidFill>
            </a:endParaRPr>
          </a:p>
          <a:p>
            <a:pPr algn="ctr"/>
            <a:r>
              <a:rPr lang="nl-NL" sz="1800" b="1" u="none" dirty="0">
                <a:solidFill>
                  <a:schemeClr val="bg1"/>
                </a:solidFill>
              </a:rPr>
              <a:t>RENOTEC</a:t>
            </a:r>
            <a:r>
              <a:rPr lang="nl-NL" sz="1800" b="1" u="none" baseline="0" dirty="0">
                <a:solidFill>
                  <a:schemeClr val="bg1"/>
                </a:solidFill>
              </a:rPr>
              <a:t> GEEL</a:t>
            </a:r>
          </a:p>
          <a:p>
            <a:pPr algn="ctr"/>
            <a:r>
              <a:rPr lang="nl-NL" sz="1800" b="0" i="0" u="none" baseline="0" dirty="0" err="1">
                <a:solidFill>
                  <a:schemeClr val="bg1"/>
                </a:solidFill>
                <a:latin typeface="Calibri Light"/>
                <a:cs typeface="Calibri Light"/>
              </a:rPr>
              <a:t>Winkelomseheide</a:t>
            </a:r>
            <a:r>
              <a:rPr lang="nl-NL" sz="1800" b="0" i="0" u="none" baseline="0" dirty="0">
                <a:solidFill>
                  <a:schemeClr val="bg1"/>
                </a:solidFill>
                <a:latin typeface="Calibri Light"/>
                <a:cs typeface="Calibri Light"/>
              </a:rPr>
              <a:t> 229,</a:t>
            </a:r>
          </a:p>
          <a:p>
            <a:pPr algn="ctr"/>
            <a:r>
              <a:rPr lang="nl-NL" sz="1800" b="0" i="0" u="none" baseline="0" dirty="0">
                <a:solidFill>
                  <a:schemeClr val="bg1"/>
                </a:solidFill>
                <a:latin typeface="Calibri Light"/>
                <a:cs typeface="Calibri Light"/>
              </a:rPr>
              <a:t>2440 Geel</a:t>
            </a:r>
          </a:p>
          <a:p>
            <a:pPr algn="ctr"/>
            <a:r>
              <a:rPr lang="nl-NL" sz="1800" b="1" i="0" u="none" baseline="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lang="nl-NL" sz="1800" b="0" i="0" u="none" baseline="0" dirty="0">
                <a:solidFill>
                  <a:schemeClr val="bg1"/>
                </a:solidFill>
                <a:latin typeface="Calibri Light"/>
                <a:cs typeface="Calibri Light"/>
              </a:rPr>
              <a:t> +32 14 86 60 21</a:t>
            </a:r>
          </a:p>
          <a:p>
            <a:pPr algn="ctr"/>
            <a:r>
              <a:rPr lang="nl-NL" sz="1800" b="1" i="0" u="none" baseline="0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lang="nl-NL" sz="1800" b="0" i="0" u="none" baseline="0" dirty="0">
                <a:solidFill>
                  <a:schemeClr val="bg1"/>
                </a:solidFill>
                <a:latin typeface="Calibri Light"/>
                <a:cs typeface="Calibri Light"/>
              </a:rPr>
              <a:t> +32 14 86 60 16</a:t>
            </a:r>
          </a:p>
          <a:p>
            <a:pPr algn="ctr"/>
            <a:endParaRPr lang="nl-NL" sz="1800" b="0" i="0" u="none" baseline="0" dirty="0">
              <a:solidFill>
                <a:srgbClr val="000000"/>
              </a:solidFill>
              <a:latin typeface="Calibri Light"/>
              <a:cs typeface="Calibri Light"/>
            </a:endParaRPr>
          </a:p>
          <a:p>
            <a:pPr algn="ctr"/>
            <a:r>
              <a:rPr lang="nl-NL" sz="1600" b="1" i="0" u="none" baseline="0" dirty="0">
                <a:solidFill>
                  <a:schemeClr val="bg1"/>
                </a:solidFill>
                <a:latin typeface="Calibri"/>
                <a:cs typeface="Calibri"/>
              </a:rPr>
              <a:t>Onze vestigingen</a:t>
            </a:r>
          </a:p>
          <a:p>
            <a:pPr algn="ctr"/>
            <a:r>
              <a:rPr lang="nl-NL" sz="1600" b="0" i="0" u="none" baseline="0" dirty="0" err="1">
                <a:solidFill>
                  <a:srgbClr val="FFFFFF"/>
                </a:solidFill>
                <a:latin typeface="Calibri Light"/>
                <a:cs typeface="Calibri Light"/>
              </a:rPr>
              <a:t>Wijnegem</a:t>
            </a:r>
            <a:endParaRPr lang="nl-NL" sz="1600" b="0" i="0" u="none" baseline="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algn="ctr"/>
            <a:r>
              <a:rPr lang="nl-NL" sz="1600" b="0" i="0" u="none" baseline="0" dirty="0">
                <a:solidFill>
                  <a:srgbClr val="FFFFFF"/>
                </a:solidFill>
                <a:latin typeface="Calibri Light"/>
                <a:cs typeface="Calibri Light"/>
              </a:rPr>
              <a:t>Puurs</a:t>
            </a:r>
          </a:p>
          <a:p>
            <a:pPr algn="ctr"/>
            <a:r>
              <a:rPr lang="nl-NL" sz="1600" b="0" i="0" u="none" baseline="0" dirty="0">
                <a:solidFill>
                  <a:srgbClr val="FFFFFF"/>
                </a:solidFill>
                <a:latin typeface="Calibri Light"/>
                <a:cs typeface="Calibri Light"/>
              </a:rPr>
              <a:t>Gent</a:t>
            </a:r>
          </a:p>
          <a:p>
            <a:pPr algn="ctr"/>
            <a:r>
              <a:rPr lang="nl-NL" sz="1600" b="0" i="0" u="none" baseline="0" dirty="0">
                <a:solidFill>
                  <a:srgbClr val="FFFFFF"/>
                </a:solidFill>
                <a:latin typeface="Calibri Light"/>
                <a:cs typeface="Calibri Light"/>
              </a:rPr>
              <a:t>Waremme</a:t>
            </a:r>
          </a:p>
          <a:p>
            <a:pPr algn="ctr"/>
            <a:r>
              <a:rPr lang="nl-NL" sz="1600" b="0" i="0" u="none" baseline="0" dirty="0">
                <a:solidFill>
                  <a:srgbClr val="FFFFFF"/>
                </a:solidFill>
                <a:latin typeface="Calibri Light"/>
                <a:cs typeface="Calibri Light"/>
              </a:rPr>
              <a:t>Brussel</a:t>
            </a:r>
            <a:endParaRPr lang="nl-NL" sz="1600" b="0" i="0" u="none" dirty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pic>
        <p:nvPicPr>
          <p:cNvPr id="5" name="Afbeelding 4" descr="logo RENOTEC.jpg">
            <a:extLst>
              <a:ext uri="{FF2B5EF4-FFF2-40B4-BE49-F238E27FC236}">
                <a16:creationId xmlns:a16="http://schemas.microsoft.com/office/drawing/2014/main" id="{C347682F-26EC-4458-AB51-B6C6E4A3E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8"/>
          <a:stretch/>
        </p:blipFill>
        <p:spPr>
          <a:xfrm>
            <a:off x="331310" y="5981922"/>
            <a:ext cx="1652307" cy="7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0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fgeschuind enkele hoek rechthoek 13"/>
          <p:cNvSpPr/>
          <p:nvPr userDrawn="1"/>
        </p:nvSpPr>
        <p:spPr>
          <a:xfrm rot="10800000" flipV="1">
            <a:off x="441748" y="327676"/>
            <a:ext cx="5654251" cy="5532724"/>
          </a:xfrm>
          <a:prstGeom prst="snip1Rect">
            <a:avLst>
              <a:gd name="adj" fmla="val 15483"/>
            </a:avLst>
          </a:prstGeom>
          <a:solidFill>
            <a:srgbClr val="2F3A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1840" y="1501906"/>
            <a:ext cx="3615696" cy="1259353"/>
          </a:xfrm>
        </p:spPr>
        <p:txBody>
          <a:bodyPr lIns="0" tIns="0" rIns="0" bIns="0" anchor="t">
            <a:noAutofit/>
          </a:bodyPr>
          <a:lstStyle>
            <a:lvl1pPr algn="l"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91840" y="3433475"/>
            <a:ext cx="3615696" cy="499406"/>
          </a:xfrm>
          <a:noFill/>
        </p:spPr>
        <p:txBody>
          <a:bodyPr anchor="t" anchorCtr="0"/>
          <a:lstStyle>
            <a:lvl1pPr marL="0" indent="0">
              <a:buNone/>
              <a:defRPr sz="1600" spc="50">
                <a:solidFill>
                  <a:srgbClr val="FFFFFF"/>
                </a:solidFill>
                <a:latin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23" name="Rechte verbindingslijn 22"/>
          <p:cNvCxnSpPr/>
          <p:nvPr userDrawn="1"/>
        </p:nvCxnSpPr>
        <p:spPr>
          <a:xfrm>
            <a:off x="791842" y="3094038"/>
            <a:ext cx="1488655" cy="0"/>
          </a:xfrm>
          <a:prstGeom prst="line">
            <a:avLst/>
          </a:prstGeom>
          <a:ln w="25400">
            <a:solidFill>
              <a:srgbClr val="D128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8572500" y="6202741"/>
            <a:ext cx="3177117" cy="325437"/>
          </a:xfrm>
        </p:spPr>
        <p:txBody>
          <a:bodyPr anchor="b" anchorCtr="0"/>
          <a:lstStyle>
            <a:lvl1pPr marL="0" indent="0" algn="r">
              <a:buNone/>
              <a:defRPr sz="1200" b="1" i="0" spc="50" baseline="0">
                <a:solidFill>
                  <a:srgbClr val="D1282A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NL" dirty="0"/>
              <a:t>00 maand 2017</a:t>
            </a:r>
          </a:p>
        </p:txBody>
      </p:sp>
      <p:pic>
        <p:nvPicPr>
          <p:cNvPr id="9" name="Afbeelding 8" descr="logo RENOTEC.jpg">
            <a:extLst>
              <a:ext uri="{FF2B5EF4-FFF2-40B4-BE49-F238E27FC236}">
                <a16:creationId xmlns:a16="http://schemas.microsoft.com/office/drawing/2014/main" id="{F1051EA1-E647-48DD-AC47-866D50C6A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8"/>
          <a:stretch/>
        </p:blipFill>
        <p:spPr>
          <a:xfrm>
            <a:off x="437640" y="5981922"/>
            <a:ext cx="1652307" cy="748856"/>
          </a:xfrm>
          <a:prstGeom prst="rect">
            <a:avLst/>
          </a:prstGeom>
        </p:spPr>
      </p:pic>
      <p:sp>
        <p:nvSpPr>
          <p:cNvPr id="6" name="Tijdelijke aanduiding voor afbeelding 5"/>
          <p:cNvSpPr>
            <a:spLocks noGrp="1"/>
          </p:cNvSpPr>
          <p:nvPr>
            <p:ph type="pic" sz="quarter" idx="11"/>
          </p:nvPr>
        </p:nvSpPr>
        <p:spPr>
          <a:xfrm>
            <a:off x="4757630" y="331320"/>
            <a:ext cx="6991990" cy="553290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cap="all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00446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 userDrawn="1"/>
        </p:nvSpPr>
        <p:spPr>
          <a:xfrm>
            <a:off x="441737" y="6156328"/>
            <a:ext cx="11319232" cy="365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21" name="Afgeschuind enkele hoek rechthoek 20"/>
          <p:cNvSpPr/>
          <p:nvPr userDrawn="1"/>
        </p:nvSpPr>
        <p:spPr>
          <a:xfrm rot="10800000" flipV="1">
            <a:off x="441739" y="331320"/>
            <a:ext cx="11319223" cy="2925264"/>
          </a:xfrm>
          <a:prstGeom prst="snip1Rect">
            <a:avLst>
              <a:gd name="adj" fmla="val 22766"/>
            </a:avLst>
          </a:prstGeom>
          <a:solidFill>
            <a:srgbClr val="D128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41742" y="3756222"/>
            <a:ext cx="11319228" cy="759714"/>
          </a:xfrm>
        </p:spPr>
        <p:txBody>
          <a:bodyPr lIns="0" tIns="0" rIns="0" bIns="0" anchor="b">
            <a:noAutofit/>
          </a:bodyPr>
          <a:lstStyle>
            <a:lvl1pPr algn="ctr">
              <a:defRPr sz="2800" b="1" cap="all" baseline="0">
                <a:solidFill>
                  <a:srgbClr val="00000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41739" y="5188158"/>
            <a:ext cx="11319231" cy="336569"/>
          </a:xfrm>
          <a:noFill/>
        </p:spPr>
        <p:txBody>
          <a:bodyPr anchor="t" anchorCtr="0"/>
          <a:lstStyle>
            <a:lvl1pPr marL="0" indent="0" algn="ctr">
              <a:buNone/>
              <a:defRPr sz="1600" spc="50">
                <a:solidFill>
                  <a:srgbClr val="50575C"/>
                </a:solidFill>
                <a:latin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3" name="Rechte verbindingslijn 12"/>
          <p:cNvCxnSpPr/>
          <p:nvPr userDrawn="1"/>
        </p:nvCxnSpPr>
        <p:spPr>
          <a:xfrm>
            <a:off x="5351675" y="4848718"/>
            <a:ext cx="1488655" cy="0"/>
          </a:xfrm>
          <a:prstGeom prst="line">
            <a:avLst/>
          </a:prstGeom>
          <a:ln w="25400">
            <a:solidFill>
              <a:srgbClr val="D128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jdelijke aanduiding voor dianummer 24"/>
          <p:cNvSpPr>
            <a:spLocks noGrp="1"/>
          </p:cNvSpPr>
          <p:nvPr>
            <p:ph type="sldNum" sz="quarter" idx="12"/>
          </p:nvPr>
        </p:nvSpPr>
        <p:spPr>
          <a:xfrm>
            <a:off x="8741573" y="6156887"/>
            <a:ext cx="2844800" cy="365125"/>
          </a:xfrm>
        </p:spPr>
        <p:txBody>
          <a:bodyPr/>
          <a:lstStyle/>
          <a:p>
            <a:fld id="{CEAA1114-9B78-AC43-BD7F-45EB7A472BC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afbeelding 5"/>
          <p:cNvSpPr>
            <a:spLocks noGrp="1"/>
          </p:cNvSpPr>
          <p:nvPr>
            <p:ph type="pic" sz="quarter" idx="11"/>
          </p:nvPr>
        </p:nvSpPr>
        <p:spPr>
          <a:xfrm>
            <a:off x="441742" y="1002074"/>
            <a:ext cx="11319220" cy="225451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cap="all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C489181-B1E8-483D-8109-A2D8D6488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3215" y="6156887"/>
            <a:ext cx="971774" cy="37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5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441737" y="6156328"/>
            <a:ext cx="11319232" cy="365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748" y="331323"/>
            <a:ext cx="11308507" cy="709261"/>
          </a:xfrm>
        </p:spPr>
        <p:txBody>
          <a:bodyPr lIns="0" tIns="0" rIns="0" bIns="0" anchor="b" anchorCtr="0"/>
          <a:lstStyle>
            <a:lvl1pPr>
              <a:defRPr>
                <a:solidFill>
                  <a:srgbClr val="50575C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1749" y="1600200"/>
            <a:ext cx="5250039" cy="4259171"/>
          </a:xfrm>
        </p:spPr>
        <p:txBody>
          <a:bodyPr/>
          <a:lstStyle>
            <a:lvl1pPr marL="360000" indent="-360000"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114-9B78-AC43-BD7F-45EB7A472BC9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Rechthoekige driehoek 4"/>
          <p:cNvSpPr/>
          <p:nvPr userDrawn="1"/>
        </p:nvSpPr>
        <p:spPr>
          <a:xfrm flipH="1">
            <a:off x="418488" y="318462"/>
            <a:ext cx="906752" cy="657966"/>
          </a:xfrm>
          <a:prstGeom prst="rtTriangle">
            <a:avLst/>
          </a:prstGeom>
          <a:solidFill>
            <a:srgbClr val="D028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4"/>
          </p:nvPr>
        </p:nvSpPr>
        <p:spPr>
          <a:xfrm>
            <a:off x="6500217" y="1600200"/>
            <a:ext cx="5250039" cy="4259171"/>
          </a:xfrm>
        </p:spPr>
        <p:txBody>
          <a:bodyPr/>
          <a:lstStyle>
            <a:lvl1pPr marL="360000" indent="-360000"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DF212A2-37EC-44BC-A4FC-BD4E2E8DF8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3215" y="6156887"/>
            <a:ext cx="971774" cy="37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8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441737" y="6156328"/>
            <a:ext cx="11319232" cy="365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748" y="331323"/>
            <a:ext cx="11308507" cy="709261"/>
          </a:xfrm>
        </p:spPr>
        <p:txBody>
          <a:bodyPr lIns="0" tIns="0" rIns="0" bIns="0" anchor="b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1749" y="1600200"/>
            <a:ext cx="5250039" cy="4259171"/>
          </a:xfrm>
        </p:spPr>
        <p:txBody>
          <a:bodyPr/>
          <a:lstStyle>
            <a:lvl1pPr marL="360000" indent="-360000"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114-9B78-AC43-BD7F-45EB7A472BC9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afbeelding 5"/>
          <p:cNvSpPr>
            <a:spLocks noGrp="1"/>
          </p:cNvSpPr>
          <p:nvPr>
            <p:ph type="pic" sz="quarter" idx="11"/>
          </p:nvPr>
        </p:nvSpPr>
        <p:spPr>
          <a:xfrm>
            <a:off x="6096638" y="1600202"/>
            <a:ext cx="5653617" cy="426402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cap="all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Rechthoekige driehoek 8"/>
          <p:cNvSpPr/>
          <p:nvPr userDrawn="1"/>
        </p:nvSpPr>
        <p:spPr>
          <a:xfrm flipH="1">
            <a:off x="418488" y="318462"/>
            <a:ext cx="906752" cy="657966"/>
          </a:xfrm>
          <a:prstGeom prst="rtTriangle">
            <a:avLst/>
          </a:prstGeom>
          <a:solidFill>
            <a:srgbClr val="D028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C56EFF2-9718-4859-A442-6F766786A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3215" y="6156887"/>
            <a:ext cx="971774" cy="37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6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441737" y="6156328"/>
            <a:ext cx="11319232" cy="365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748" y="331323"/>
            <a:ext cx="11308507" cy="709261"/>
          </a:xfrm>
        </p:spPr>
        <p:txBody>
          <a:bodyPr lIns="0" tIns="0" rIns="0" bIns="0" anchor="b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00217" y="1600200"/>
            <a:ext cx="5250039" cy="4259171"/>
          </a:xfrm>
        </p:spPr>
        <p:txBody>
          <a:bodyPr/>
          <a:lstStyle>
            <a:lvl1pPr marL="360000" indent="-360000"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114-9B78-AC43-BD7F-45EB7A472BC9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afbeelding 5"/>
          <p:cNvSpPr>
            <a:spLocks noGrp="1"/>
          </p:cNvSpPr>
          <p:nvPr>
            <p:ph type="pic" sz="quarter" idx="11"/>
          </p:nvPr>
        </p:nvSpPr>
        <p:spPr>
          <a:xfrm>
            <a:off x="441747" y="1600202"/>
            <a:ext cx="5653617" cy="426402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cap="all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Rechthoekige driehoek 8"/>
          <p:cNvSpPr/>
          <p:nvPr userDrawn="1"/>
        </p:nvSpPr>
        <p:spPr>
          <a:xfrm flipH="1">
            <a:off x="418488" y="318462"/>
            <a:ext cx="906752" cy="657966"/>
          </a:xfrm>
          <a:prstGeom prst="rtTriangle">
            <a:avLst/>
          </a:prstGeom>
          <a:solidFill>
            <a:srgbClr val="D028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EC49A8A-1E9F-4486-A999-B092641B79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3215" y="6156887"/>
            <a:ext cx="971774" cy="37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9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F727F0DD-85C6-4A9F-BE58-E6AE013E2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</a:blip>
          <a:srcRect t="15903"/>
          <a:stretch/>
        </p:blipFill>
        <p:spPr>
          <a:xfrm>
            <a:off x="-21261" y="0"/>
            <a:ext cx="12213261" cy="68473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748" y="331323"/>
            <a:ext cx="11308507" cy="709261"/>
          </a:xfrm>
        </p:spPr>
        <p:txBody>
          <a:bodyPr lIns="0" tIns="0" rIns="0" bIns="0" anchor="b" anchorCtr="0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114-9B78-AC43-BD7F-45EB7A472BC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ige driehoek 7"/>
          <p:cNvSpPr/>
          <p:nvPr userDrawn="1"/>
        </p:nvSpPr>
        <p:spPr>
          <a:xfrm flipH="1">
            <a:off x="418488" y="318462"/>
            <a:ext cx="906752" cy="657966"/>
          </a:xfrm>
          <a:prstGeom prst="rtTriangle">
            <a:avLst/>
          </a:prstGeom>
          <a:solidFill>
            <a:srgbClr val="D028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A6CCFAC-FB6A-44B7-8CFB-16ECE983A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3215" y="6156887"/>
            <a:ext cx="971774" cy="37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0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748" y="331323"/>
            <a:ext cx="11308507" cy="709261"/>
          </a:xfrm>
        </p:spPr>
        <p:txBody>
          <a:bodyPr lIns="0" tIns="0" rIns="0" bIns="0" anchor="b" anchorCtr="0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114-9B78-AC43-BD7F-45EB7A472BC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ige driehoek 7"/>
          <p:cNvSpPr/>
          <p:nvPr userDrawn="1"/>
        </p:nvSpPr>
        <p:spPr>
          <a:xfrm flipH="1">
            <a:off x="418488" y="318462"/>
            <a:ext cx="906752" cy="657966"/>
          </a:xfrm>
          <a:prstGeom prst="rtTriangle">
            <a:avLst/>
          </a:prstGeom>
          <a:solidFill>
            <a:srgbClr val="D028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A6CCFAC-FB6A-44B7-8CFB-16ECE983AA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3215" y="6156887"/>
            <a:ext cx="971774" cy="37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0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7883599-3B90-4664-B55D-435BB8C5B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</a:blip>
          <a:srcRect t="12057" b="356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748" y="331323"/>
            <a:ext cx="11308507" cy="709261"/>
          </a:xfrm>
        </p:spPr>
        <p:txBody>
          <a:bodyPr lIns="0" tIns="0" rIns="0" bIns="0" anchor="b" anchorCtr="0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114-9B78-AC43-BD7F-45EB7A472BC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ige driehoek 7"/>
          <p:cNvSpPr/>
          <p:nvPr userDrawn="1"/>
        </p:nvSpPr>
        <p:spPr>
          <a:xfrm flipH="1">
            <a:off x="418488" y="318462"/>
            <a:ext cx="906752" cy="657966"/>
          </a:xfrm>
          <a:prstGeom prst="rtTriangle">
            <a:avLst/>
          </a:prstGeom>
          <a:solidFill>
            <a:srgbClr val="D028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60AA061-8977-410D-9B68-AD55E3825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3215" y="6156887"/>
            <a:ext cx="971774" cy="37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5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41748" y="331320"/>
            <a:ext cx="11308507" cy="1086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41748" y="1600200"/>
            <a:ext cx="11308507" cy="42591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  <a:p>
            <a:pPr lvl="4"/>
            <a:r>
              <a:rPr lang="nl-BE" dirty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41573" y="6156887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i="0" baseline="0">
                <a:solidFill>
                  <a:srgbClr val="D0282A"/>
                </a:solidFill>
                <a:latin typeface="Calibri"/>
              </a:defRPr>
            </a:lvl1pPr>
          </a:lstStyle>
          <a:p>
            <a:fld id="{CEAA1114-9B78-AC43-BD7F-45EB7A472BC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435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9" r:id="rId2"/>
    <p:sldLayoutId id="2147483665" r:id="rId3"/>
    <p:sldLayoutId id="2147483666" r:id="rId4"/>
    <p:sldLayoutId id="2147483667" r:id="rId5"/>
    <p:sldLayoutId id="2147483669" r:id="rId6"/>
    <p:sldLayoutId id="2147483650" r:id="rId7"/>
    <p:sldLayoutId id="2147483678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60" r:id="rId15"/>
    <p:sldLayoutId id="2147483649" r:id="rId16"/>
    <p:sldLayoutId id="2147483671" r:id="rId17"/>
    <p:sldLayoutId id="2147483670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i="0" kern="1200" cap="all">
          <a:solidFill>
            <a:srgbClr val="50575C"/>
          </a:solidFill>
          <a:latin typeface="Calibri"/>
          <a:ea typeface="+mj-ea"/>
          <a:cs typeface="DIN-Medium"/>
        </a:defRPr>
      </a:lvl1pPr>
    </p:titleStyle>
    <p:bodyStyle>
      <a:lvl1pPr marL="0" indent="360000" algn="l" defTabSz="457200" rtl="0" eaLnBrk="1" latinLnBrk="0" hangingPunct="1">
        <a:spcBef>
          <a:spcPts val="1000"/>
        </a:spcBef>
        <a:buSzPct val="90000"/>
        <a:buFont typeface="Arial"/>
        <a:buChar char="•"/>
        <a:defRPr sz="1800" b="1" i="0" kern="1200" baseline="0">
          <a:solidFill>
            <a:schemeClr val="tx1"/>
          </a:solidFill>
          <a:latin typeface="Calibri"/>
          <a:ea typeface="+mn-ea"/>
          <a:cs typeface="DIN-Regular"/>
        </a:defRPr>
      </a:lvl1pPr>
      <a:lvl2pPr marL="684000" indent="-288000" algn="l" defTabSz="457200" rtl="0" eaLnBrk="1" latinLnBrk="0" hangingPunct="1">
        <a:spcBef>
          <a:spcPts val="1000"/>
        </a:spcBef>
        <a:buSzPct val="90000"/>
        <a:buFont typeface="Arial"/>
        <a:buChar char="–"/>
        <a:defRPr sz="1800" b="0" i="0" kern="1200" baseline="0">
          <a:solidFill>
            <a:schemeClr val="tx1"/>
          </a:solidFill>
          <a:latin typeface="Calibri"/>
          <a:ea typeface="+mn-ea"/>
          <a:cs typeface="DIN-Regular"/>
        </a:defRPr>
      </a:lvl2pPr>
      <a:lvl3pPr marL="900000" indent="-180000" algn="l" defTabSz="457200" rtl="0" eaLnBrk="1" latinLnBrk="0" hangingPunct="1">
        <a:spcBef>
          <a:spcPts val="600"/>
        </a:spcBef>
        <a:buSzPct val="80000"/>
        <a:buFont typeface="Arial"/>
        <a:buChar char="•"/>
        <a:defRPr sz="1800" b="0" i="0" kern="1200">
          <a:solidFill>
            <a:schemeClr val="tx1"/>
          </a:solidFill>
          <a:latin typeface="Calibri Light"/>
          <a:ea typeface="+mn-ea"/>
          <a:cs typeface="DIN-Regular"/>
        </a:defRPr>
      </a:lvl3pPr>
      <a:lvl4pPr marL="1152000" indent="-216000" algn="l" defTabSz="457200" rtl="0" eaLnBrk="1" latinLnBrk="0" hangingPunct="1">
        <a:spcBef>
          <a:spcPts val="400"/>
        </a:spcBef>
        <a:buSzPct val="80000"/>
        <a:buFont typeface="Arial"/>
        <a:buChar char="–"/>
        <a:defRPr sz="1600" b="0" i="0" kern="1200" baseline="0">
          <a:solidFill>
            <a:schemeClr val="tx1">
              <a:lumMod val="50000"/>
              <a:lumOff val="50000"/>
            </a:schemeClr>
          </a:solidFill>
          <a:latin typeface="Calibri Light"/>
          <a:ea typeface="+mn-ea"/>
          <a:cs typeface="DIN-Regular"/>
        </a:defRPr>
      </a:lvl4pPr>
      <a:lvl5pPr marL="1368000" indent="-180000" algn="l" defTabSz="457200" rtl="0" eaLnBrk="1" latinLnBrk="0" hangingPunct="1">
        <a:spcBef>
          <a:spcPct val="20000"/>
        </a:spcBef>
        <a:buSzPct val="50000"/>
        <a:buFont typeface="Arial"/>
        <a:buChar char="•"/>
        <a:defRPr sz="1400" b="0" i="0" kern="1200" baseline="0">
          <a:solidFill>
            <a:schemeClr val="tx1">
              <a:lumMod val="50000"/>
              <a:lumOff val="50000"/>
            </a:schemeClr>
          </a:solidFill>
          <a:latin typeface="Calibri Light"/>
          <a:ea typeface="+mn-ea"/>
          <a:cs typeface="DIN-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799C4483-E2D3-4D7C-BCEF-18E5F6E61F67}"/>
              </a:ext>
            </a:extLst>
          </p:cNvPr>
          <p:cNvSpPr/>
          <p:nvPr/>
        </p:nvSpPr>
        <p:spPr>
          <a:xfrm>
            <a:off x="3457903" y="622206"/>
            <a:ext cx="8734097" cy="5253077"/>
          </a:xfrm>
          <a:prstGeom prst="rect">
            <a:avLst/>
          </a:prstGeom>
          <a:solidFill>
            <a:srgbClr val="2F3A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FDE8F82C-13B1-493F-AFC0-EC9C1286527F}"/>
              </a:ext>
            </a:extLst>
          </p:cNvPr>
          <p:cNvSpPr/>
          <p:nvPr/>
        </p:nvSpPr>
        <p:spPr>
          <a:xfrm>
            <a:off x="355002" y="122800"/>
            <a:ext cx="5740998" cy="4994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dirty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2B734748-1419-4358-AEBC-C4824C1BA949}"/>
              </a:ext>
            </a:extLst>
          </p:cNvPr>
          <p:cNvCxnSpPr/>
          <p:nvPr/>
        </p:nvCxnSpPr>
        <p:spPr>
          <a:xfrm>
            <a:off x="6022428" y="622206"/>
            <a:ext cx="0" cy="525307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501127D-F284-4CE1-8191-8971E676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77" y="1800385"/>
            <a:ext cx="5023323" cy="195987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BE" dirty="0"/>
              <a:t>CO2-PRESTATIELADDER – VOKA CHARTER DUURZAAM ONDERNEMEN</a:t>
            </a:r>
            <a:br>
              <a:rPr lang="nl-BE" dirty="0"/>
            </a:br>
            <a:br>
              <a:rPr lang="nl-BE" dirty="0"/>
            </a:br>
            <a:r>
              <a:rPr lang="nl-BE" dirty="0"/>
              <a:t>2021 - 2022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BBDCCE0-66C5-485D-B52E-3969AEE79975}"/>
              </a:ext>
            </a:extLst>
          </p:cNvPr>
          <p:cNvSpPr/>
          <p:nvPr/>
        </p:nvSpPr>
        <p:spPr>
          <a:xfrm>
            <a:off x="462456" y="5575737"/>
            <a:ext cx="4945117" cy="299546"/>
          </a:xfrm>
          <a:prstGeom prst="rect">
            <a:avLst/>
          </a:prstGeom>
          <a:solidFill>
            <a:srgbClr val="2F3A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AD986D5-4165-4566-BFF5-F93A92845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977" y="1209528"/>
            <a:ext cx="6169572" cy="407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3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32762-8692-47CB-AD47-1A7B11AD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600" noProof="1"/>
              <a:t>CO2-Prestatieladder – voka charter duurzaam ondernemen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B607EC-09B8-471A-B9C7-1D28D9B2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114-9B78-AC43-BD7F-45EB7A472BC9}" type="slidenum">
              <a:rPr lang="nl-BE" noProof="1" smtClean="0"/>
              <a:t>10</a:t>
            </a:fld>
            <a:endParaRPr lang="nl-BE" noProof="1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09403FE-DEA3-4BCF-B02D-41C05B51322A}"/>
              </a:ext>
            </a:extLst>
          </p:cNvPr>
          <p:cNvSpPr txBox="1"/>
          <p:nvPr/>
        </p:nvSpPr>
        <p:spPr>
          <a:xfrm>
            <a:off x="1746420" y="1253246"/>
            <a:ext cx="869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noProof="1"/>
              <a:t>Actiepunten VOKA Charter Duurzaam Ondernemen 2021-2022 werden succesvol afgerond!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6EF4E7AE-B6B6-4090-B049-2C3DC5BF6ADE}"/>
              </a:ext>
            </a:extLst>
          </p:cNvPr>
          <p:cNvGrpSpPr/>
          <p:nvPr/>
        </p:nvGrpSpPr>
        <p:grpSpPr>
          <a:xfrm>
            <a:off x="2371980" y="1743756"/>
            <a:ext cx="6835083" cy="4778256"/>
            <a:chOff x="2371980" y="1743756"/>
            <a:chExt cx="6835083" cy="4778256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855B275A-E122-4726-AB80-3A161E12A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1980" y="1743756"/>
              <a:ext cx="6835083" cy="4778256"/>
            </a:xfrm>
            <a:prstGeom prst="rect">
              <a:avLst/>
            </a:prstGeom>
          </p:spPr>
        </p:pic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7B68859-9712-4235-8149-85236EBDBC8F}"/>
                </a:ext>
              </a:extLst>
            </p:cNvPr>
            <p:cNvSpPr/>
            <p:nvPr/>
          </p:nvSpPr>
          <p:spPr>
            <a:xfrm>
              <a:off x="7788166" y="1743756"/>
              <a:ext cx="1418897" cy="365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3820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32762-8692-47CB-AD47-1A7B11AD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600" noProof="1"/>
              <a:t>CO2-Prestatieladder – voka charter duurzaam ondernemen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B607EC-09B8-471A-B9C7-1D28D9B2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114-9B78-AC43-BD7F-45EB7A472BC9}" type="slidenum">
              <a:rPr lang="nl-BE" noProof="1" smtClean="0"/>
              <a:t>11</a:t>
            </a:fld>
            <a:endParaRPr lang="nl-BE" noProof="1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92576BF-F7FB-472A-AFF1-11B51217EB12}"/>
              </a:ext>
            </a:extLst>
          </p:cNvPr>
          <p:cNvSpPr txBox="1"/>
          <p:nvPr/>
        </p:nvSpPr>
        <p:spPr>
          <a:xfrm>
            <a:off x="1746420" y="1253246"/>
            <a:ext cx="869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noProof="1"/>
              <a:t>Actiepunten VOKA Charter Duurzaam Ondernemen 2021-2022 werden succesvol afgerond!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503B3AB-B509-4C86-9B99-223039F37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014" y="1907908"/>
            <a:ext cx="8045971" cy="461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55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32762-8692-47CB-AD47-1A7B11AD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600" noProof="1"/>
              <a:t>CO2-Prestatieladder – voka charter duurzaam ondernemen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B607EC-09B8-471A-B9C7-1D28D9B2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114-9B78-AC43-BD7F-45EB7A472BC9}" type="slidenum">
              <a:rPr lang="nl-BE" noProof="1" smtClean="0"/>
              <a:t>12</a:t>
            </a:fld>
            <a:endParaRPr lang="nl-BE" noProof="1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228DC7D-D068-42BD-B584-6740F47FA778}"/>
              </a:ext>
            </a:extLst>
          </p:cNvPr>
          <p:cNvSpPr txBox="1"/>
          <p:nvPr/>
        </p:nvSpPr>
        <p:spPr>
          <a:xfrm>
            <a:off x="1746420" y="1253246"/>
            <a:ext cx="869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noProof="1"/>
              <a:t>Actiepunten VOKA Charter Duurzaam Ondernemen 2021-2022 werden succesvol afgerond!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42A4A8B-FFD5-4DAA-9D11-013799838DC6}"/>
              </a:ext>
            </a:extLst>
          </p:cNvPr>
          <p:cNvSpPr txBox="1"/>
          <p:nvPr/>
        </p:nvSpPr>
        <p:spPr>
          <a:xfrm>
            <a:off x="688063" y="2845733"/>
            <a:ext cx="1077362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000" noProof="1"/>
              <a:t>Renotec heeft voor Layher stellingmateriaal gekozen omdat deze al 35 jaar uitwisselbaar zijn.</a:t>
            </a:r>
          </a:p>
          <a:p>
            <a:r>
              <a:rPr lang="nl-BE" sz="2000" noProof="1"/>
              <a:t>Hierdoor moeten we geen oud stellingmateriaal weggooien.</a:t>
            </a:r>
          </a:p>
          <a:p>
            <a:endParaRPr lang="nl-BE" sz="2000" noProof="1"/>
          </a:p>
          <a:p>
            <a:r>
              <a:rPr lang="nl-BE" sz="2000" noProof="1"/>
              <a:t>Vervormd stellingmateriaal werd vroeger weggegooid. Na overleg met Layher houden we deze nu bij.</a:t>
            </a:r>
          </a:p>
          <a:p>
            <a:r>
              <a:rPr lang="nl-BE" sz="2000" noProof="1"/>
              <a:t>2 maal per jaar komt Layher met een vormbank naar Geel. Met deze vormbank kunnen we ons vervormd stellingmateriaal</a:t>
            </a:r>
          </a:p>
          <a:p>
            <a:r>
              <a:rPr lang="nl-BE" sz="2000" noProof="1"/>
              <a:t>terug rechten en opnieuw gebruiken.</a:t>
            </a:r>
          </a:p>
          <a:p>
            <a:endParaRPr lang="nl-BE" sz="2000" noProof="1"/>
          </a:p>
          <a:p>
            <a:r>
              <a:rPr lang="nl-BE" sz="2000" noProof="1"/>
              <a:t>Met een raming van 120 staanders per jaar komen we uit bij een besparing van 1800 kg schroot op jaarbasis.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D030D49-9839-471F-97F8-DE76A8EF5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59" y="1860776"/>
            <a:ext cx="3638983" cy="86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72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32762-8692-47CB-AD47-1A7B11AD3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915" y="331323"/>
            <a:ext cx="10404340" cy="709261"/>
          </a:xfrm>
        </p:spPr>
        <p:txBody>
          <a:bodyPr/>
          <a:lstStyle/>
          <a:p>
            <a:r>
              <a:rPr lang="nl-BE" sz="2600" dirty="0"/>
              <a:t>CO2-Prestatieladder – innovatieve technieken voor herstel van riolering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B607EC-09B8-471A-B9C7-1D28D9B2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114-9B78-AC43-BD7F-45EB7A472BC9}" type="slidenum">
              <a:rPr lang="nl-NL" smtClean="0"/>
              <a:t>13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4D90CCE-45D4-499E-89B9-5FC333DF0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609" y="1020628"/>
            <a:ext cx="7867364" cy="55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49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2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32762-8692-47CB-AD47-1A7B11AD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600" noProof="1"/>
              <a:t>CO2-Prestatieladder – voka charter duurzaam ondernemen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B607EC-09B8-471A-B9C7-1D28D9B2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114-9B78-AC43-BD7F-45EB7A472BC9}" type="slidenum">
              <a:rPr lang="nl-BE" noProof="1" smtClean="0"/>
              <a:t>2</a:t>
            </a:fld>
            <a:endParaRPr lang="nl-BE" noProof="1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85C7C09-095F-4FE8-9E92-952C3F5AA65E}"/>
              </a:ext>
            </a:extLst>
          </p:cNvPr>
          <p:cNvSpPr txBox="1"/>
          <p:nvPr/>
        </p:nvSpPr>
        <p:spPr>
          <a:xfrm>
            <a:off x="1746420" y="1253246"/>
            <a:ext cx="869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noProof="1"/>
              <a:t>Actiepunten VOKA Charter Duurzaam Ondernemen 2021-2022 werden succesvol afgerond!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0C21DEB-20FB-4115-9E75-5B316F341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630" y="1762244"/>
            <a:ext cx="8346740" cy="47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8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32762-8692-47CB-AD47-1A7B11AD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600" noProof="1"/>
              <a:t>CO2-Prestatieladder – voka charter duurzaam ondernemen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B607EC-09B8-471A-B9C7-1D28D9B2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114-9B78-AC43-BD7F-45EB7A472BC9}" type="slidenum">
              <a:rPr lang="nl-BE" noProof="1" smtClean="0"/>
              <a:t>3</a:t>
            </a:fld>
            <a:endParaRPr lang="nl-BE" noProof="1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8FBDA4D-416D-4224-9AD2-BDB1F6B60CD7}"/>
              </a:ext>
            </a:extLst>
          </p:cNvPr>
          <p:cNvSpPr txBox="1"/>
          <p:nvPr/>
        </p:nvSpPr>
        <p:spPr>
          <a:xfrm>
            <a:off x="1746420" y="1253246"/>
            <a:ext cx="869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noProof="1"/>
              <a:t>Actiepunten VOKA Charter Duurzaam Ondernemen 2021-2022 werden succesvol afgerond!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AB2A73B-A9F7-4C27-B006-DF3E16C32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420" y="1887706"/>
            <a:ext cx="9073957" cy="463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8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32762-8692-47CB-AD47-1A7B11AD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600" noProof="1"/>
              <a:t>CO2-Prestatieladder – voka charter duurzaam ondernemen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B607EC-09B8-471A-B9C7-1D28D9B2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114-9B78-AC43-BD7F-45EB7A472BC9}" type="slidenum">
              <a:rPr lang="nl-BE" noProof="1" smtClean="0"/>
              <a:t>4</a:t>
            </a:fld>
            <a:endParaRPr lang="nl-BE" noProof="1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CF1CA77-81AE-4059-B081-2DD458E53664}"/>
              </a:ext>
            </a:extLst>
          </p:cNvPr>
          <p:cNvSpPr txBox="1"/>
          <p:nvPr/>
        </p:nvSpPr>
        <p:spPr>
          <a:xfrm>
            <a:off x="1746420" y="1253246"/>
            <a:ext cx="869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noProof="1"/>
              <a:t>Actiepunten VOKA Charter Duurzaam Ondernemen 2021-2022 werden succesvol afgerond!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B8A7A8B-3811-438C-BD00-607B4B15D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684" y="1622578"/>
            <a:ext cx="8843077" cy="489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7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32762-8692-47CB-AD47-1A7B11AD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600" noProof="1"/>
              <a:t>CO2-Prestatieladder – voka charter duurzaam ondernemen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B607EC-09B8-471A-B9C7-1D28D9B2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114-9B78-AC43-BD7F-45EB7A472BC9}" type="slidenum">
              <a:rPr lang="nl-BE" noProof="1" smtClean="0"/>
              <a:t>5</a:t>
            </a:fld>
            <a:endParaRPr lang="nl-BE" noProof="1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1185071-AC76-454D-A605-344B324C3327}"/>
              </a:ext>
            </a:extLst>
          </p:cNvPr>
          <p:cNvSpPr txBox="1"/>
          <p:nvPr/>
        </p:nvSpPr>
        <p:spPr>
          <a:xfrm>
            <a:off x="1746420" y="1253246"/>
            <a:ext cx="869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noProof="1"/>
              <a:t>Actiepunten VOKA Charter Duurzaam Ondernemen 2021-2022 werden succesvol afgerond!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A626D2D-612F-4CC6-BD88-7BFD83AF9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612" y="2074446"/>
            <a:ext cx="8278776" cy="4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32762-8692-47CB-AD47-1A7B11AD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600" noProof="1"/>
              <a:t>CO2-Prestatieladder – voka charter duurzaam ondernemen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B607EC-09B8-471A-B9C7-1D28D9B2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114-9B78-AC43-BD7F-45EB7A472BC9}" type="slidenum">
              <a:rPr lang="nl-BE" noProof="1" smtClean="0"/>
              <a:t>6</a:t>
            </a:fld>
            <a:endParaRPr lang="nl-BE" noProof="1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F1C503F-161E-4BB1-8037-7193C6F074FB}"/>
              </a:ext>
            </a:extLst>
          </p:cNvPr>
          <p:cNvSpPr txBox="1"/>
          <p:nvPr/>
        </p:nvSpPr>
        <p:spPr>
          <a:xfrm>
            <a:off x="1746420" y="1253246"/>
            <a:ext cx="869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noProof="1"/>
              <a:t>Actiepunten VOKA Charter Duurzaam Ondernemen 2021-2022 werden succesvol afgerond!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A0C43C8-9CAA-4AB4-8975-0ED87828E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55" y="1783840"/>
            <a:ext cx="112776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2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32762-8692-47CB-AD47-1A7B11AD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600" noProof="1"/>
              <a:t>CO2-Prestatieladder – voka charter duurzaam ondernemen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B607EC-09B8-471A-B9C7-1D28D9B2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114-9B78-AC43-BD7F-45EB7A472BC9}" type="slidenum">
              <a:rPr lang="nl-BE" noProof="1" smtClean="0"/>
              <a:t>7</a:t>
            </a:fld>
            <a:endParaRPr lang="nl-BE" noProof="1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86B4758-B634-490B-8F12-A987D64DB69C}"/>
              </a:ext>
            </a:extLst>
          </p:cNvPr>
          <p:cNvSpPr txBox="1"/>
          <p:nvPr/>
        </p:nvSpPr>
        <p:spPr>
          <a:xfrm>
            <a:off x="1746420" y="1253246"/>
            <a:ext cx="869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noProof="1"/>
              <a:t>Actiepunten VOKA Charter Duurzaam Ondernemen 2021-2022 werden succesvol afgerond!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FC9CC9D-1159-42D9-9521-A797C07EE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095" y="1958685"/>
            <a:ext cx="7721810" cy="419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40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32762-8692-47CB-AD47-1A7B11AD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600" noProof="1"/>
              <a:t>CO2-Prestatieladder – voka charter duurzaam ondernemen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B607EC-09B8-471A-B9C7-1D28D9B2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114-9B78-AC43-BD7F-45EB7A472BC9}" type="slidenum">
              <a:rPr lang="nl-BE" noProof="1" smtClean="0"/>
              <a:t>8</a:t>
            </a:fld>
            <a:endParaRPr lang="nl-BE" noProof="1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B4652FB-901A-4A24-BD80-C19CF426BF38}"/>
              </a:ext>
            </a:extLst>
          </p:cNvPr>
          <p:cNvSpPr txBox="1"/>
          <p:nvPr/>
        </p:nvSpPr>
        <p:spPr>
          <a:xfrm>
            <a:off x="1746420" y="1253246"/>
            <a:ext cx="869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noProof="1"/>
              <a:t>Actiepunten VOKA Charter Duurzaam Ondernemen 2021-2022 werden succesvol afgerond!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F988DFF-EC80-4880-9C7A-CAFEB1F1A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923" y="1653888"/>
            <a:ext cx="9032242" cy="486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17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32762-8692-47CB-AD47-1A7B11AD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600" noProof="1"/>
              <a:t>CO2-Prestatieladder – voka charter duurzaam ondernemen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B607EC-09B8-471A-B9C7-1D28D9B2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114-9B78-AC43-BD7F-45EB7A472BC9}" type="slidenum">
              <a:rPr lang="nl-BE" noProof="1" smtClean="0"/>
              <a:t>9</a:t>
            </a:fld>
            <a:endParaRPr lang="nl-BE" noProof="1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4C4882F-89EB-433F-A345-5DC582F2D124}"/>
              </a:ext>
            </a:extLst>
          </p:cNvPr>
          <p:cNvSpPr txBox="1"/>
          <p:nvPr/>
        </p:nvSpPr>
        <p:spPr>
          <a:xfrm>
            <a:off x="1746420" y="1253246"/>
            <a:ext cx="869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noProof="1"/>
              <a:t>Actiepunten VOKA Charter Duurzaam Ondernemen 2021-2022 werden succesvol afgerond!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E35E52-1E42-4654-BEE0-E8CE0D271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032" y="1755007"/>
            <a:ext cx="8607935" cy="476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04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Aangepast 1">
      <a:dk1>
        <a:sysClr val="windowText" lastClr="000000"/>
      </a:dk1>
      <a:lt1>
        <a:sysClr val="window" lastClr="FFFFFF"/>
      </a:lt1>
      <a:dk2>
        <a:srgbClr val="4D4D4D"/>
      </a:dk2>
      <a:lt2>
        <a:srgbClr val="E4E3E2"/>
      </a:lt2>
      <a:accent1>
        <a:srgbClr val="FF1924"/>
      </a:accent1>
      <a:accent2>
        <a:srgbClr val="75716D"/>
      </a:accent2>
      <a:accent3>
        <a:srgbClr val="CECCCA"/>
      </a:accent3>
      <a:accent4>
        <a:srgbClr val="C8000A"/>
      </a:accent4>
      <a:accent5>
        <a:srgbClr val="FF898F"/>
      </a:accent5>
      <a:accent6>
        <a:srgbClr val="000000"/>
      </a:accent6>
      <a:hlink>
        <a:srgbClr val="FF1924"/>
      </a:hlink>
      <a:folHlink>
        <a:srgbClr val="FF19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3329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notec template - 23-10-2017" id="{F6F739EF-8A0D-4D2E-8A9A-54ED228B483E}" vid="{27F09429-DD89-46FD-85F6-1FB5DB281CF9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0639D1D11BA54E902F698FBCBE14F0" ma:contentTypeVersion="10" ma:contentTypeDescription="Create a new document." ma:contentTypeScope="" ma:versionID="498284bb4b26a21ed7c9941c82de0cb9">
  <xsd:schema xmlns:xsd="http://www.w3.org/2001/XMLSchema" xmlns:xs="http://www.w3.org/2001/XMLSchema" xmlns:p="http://schemas.microsoft.com/office/2006/metadata/properties" xmlns:ns1="http://schemas.microsoft.com/sharepoint/v3" xmlns:ns2="4d2293d4-8b93-40c0-83ac-6bc310629ddc" xmlns:ns3="88640626-fad2-4023-aae5-e2f6526dce5d" targetNamespace="http://schemas.microsoft.com/office/2006/metadata/properties" ma:root="true" ma:fieldsID="e41fc450fc53fbb5a32fc34bec67c5fa" ns1:_="" ns2:_="" ns3:_="">
    <xsd:import namespace="http://schemas.microsoft.com/sharepoint/v3"/>
    <xsd:import namespace="4d2293d4-8b93-40c0-83ac-6bc310629ddc"/>
    <xsd:import namespace="88640626-fad2-4023-aae5-e2f6526dce5d"/>
    <xsd:element name="properties">
      <xsd:complexType>
        <xsd:sequence>
          <xsd:element name="documentManagement">
            <xsd:complexType>
              <xsd:all>
                <xsd:element ref="ns2:UPExternalDocumentId" minOccurs="0"/>
                <xsd:element ref="ns2:UPDocumentSource" minOccurs="0"/>
                <xsd:element ref="ns3:MP_UserTags" minOccurs="0"/>
                <xsd:element ref="ns3:MP_InheritedTags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2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3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4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5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6" nillable="true" ma:displayName="Number of Likes" ma:internalName="LikesCount">
      <xsd:simpleType>
        <xsd:restriction base="dms:Unknown"/>
      </xsd:simpleType>
    </xsd:element>
    <xsd:element name="LikedBy" ma:index="17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2293d4-8b93-40c0-83ac-6bc310629ddc" elementFormDefault="qualified">
    <xsd:import namespace="http://schemas.microsoft.com/office/2006/documentManagement/types"/>
    <xsd:import namespace="http://schemas.microsoft.com/office/infopath/2007/PartnerControls"/>
    <xsd:element name="UPExternalDocumentId" ma:index="8" nillable="true" ma:displayName="External Document Id" ma:internalName="UPExternalDocumentId">
      <xsd:simpleType>
        <xsd:restriction base="dms:Text"/>
      </xsd:simpleType>
    </xsd:element>
    <xsd:element name="UPDocumentSource" ma:index="9" nillable="true" ma:displayName="Document Source" ma:internalName="UPDocumentSourc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40626-fad2-4023-aae5-e2f6526dce5d" elementFormDefault="qualified">
    <xsd:import namespace="http://schemas.microsoft.com/office/2006/documentManagement/types"/>
    <xsd:import namespace="http://schemas.microsoft.com/office/infopath/2007/PartnerControls"/>
    <xsd:element name="MP_UserTags" ma:index="10" nillable="true" ma:displayName="Tags" ma:hidden="true" ma:internalName="MP_UserTags" ma:readOnly="false">
      <xsd:simpleType>
        <xsd:restriction base="dms:Unknown"/>
      </xsd:simpleType>
    </xsd:element>
    <xsd:element name="MP_InheritedTags" ma:index="11" nillable="true" ma:displayName="Inherited Tags" ma:hidden="true" ma:internalName="MP_InheritedTags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  <UPDocumentSource xmlns="4d2293d4-8b93-40c0-83ac-6bc310629ddc">UltiPoint</UPDocumentSource>
    <MP_InheritedTags xmlns="88640626-fad2-4023-aae5-e2f6526dce5d">((jn40)(jn37)(jn1))((jn118885)(jn45940)(jn38)(jn1))((jn12)(jn5)(jn2))((jn29)(jn10)(jn2))((jn33)(jn7)(jn2))((jn25)(jn6)(jn2))((jn52)(jn36)(jn1))</MP_InheritedTags>
    <MP_UserTags xmlns="88640626-fad2-4023-aae5-e2f6526dce5d" xsi:nil="true"/>
    <UPExternalDocumentId xmlns="4d2293d4-8b93-40c0-83ac-6bc310629ddc" xsi:nil="true"/>
  </documentManagement>
</p:properties>
</file>

<file path=customXml/itemProps1.xml><?xml version="1.0" encoding="utf-8"?>
<ds:datastoreItem xmlns:ds="http://schemas.openxmlformats.org/officeDocument/2006/customXml" ds:itemID="{ADC15999-A8C7-4C4B-8DE0-83044F6D96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3E438C-DF7F-4B4E-A8BB-4F02A2B69C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d2293d4-8b93-40c0-83ac-6bc310629ddc"/>
    <ds:schemaRef ds:uri="88640626-fad2-4023-aae5-e2f6526dce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8825B4-E065-4635-8ABE-69DECC37F255}">
  <ds:schemaRefs>
    <ds:schemaRef ds:uri="4d2293d4-8b93-40c0-83ac-6bc310629dd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88640626-fad2-4023-aae5-e2f6526dce5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Breedbeeld</PresentationFormat>
  <Paragraphs>44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Office-thema</vt:lpstr>
      <vt:lpstr>CO2-PRESTATIELADDER – VOKA CHARTER DUURZAAM ONDERNEMEN  2021 - 2022</vt:lpstr>
      <vt:lpstr>CO2-Prestatieladder – voka charter duurzaam ondernemen</vt:lpstr>
      <vt:lpstr>CO2-Prestatieladder – voka charter duurzaam ondernemen</vt:lpstr>
      <vt:lpstr>CO2-Prestatieladder – voka charter duurzaam ondernemen</vt:lpstr>
      <vt:lpstr>CO2-Prestatieladder – voka charter duurzaam ondernemen</vt:lpstr>
      <vt:lpstr>CO2-Prestatieladder – voka charter duurzaam ondernemen</vt:lpstr>
      <vt:lpstr>CO2-Prestatieladder – voka charter duurzaam ondernemen</vt:lpstr>
      <vt:lpstr>CO2-Prestatieladder – voka charter duurzaam ondernemen</vt:lpstr>
      <vt:lpstr>CO2-Prestatieladder – voka charter duurzaam ondernemen</vt:lpstr>
      <vt:lpstr>CO2-Prestatieladder – voka charter duurzaam ondernemen</vt:lpstr>
      <vt:lpstr>CO2-Prestatieladder – voka charter duurzaam ondernemen</vt:lpstr>
      <vt:lpstr>CO2-Prestatieladder – voka charter duurzaam ondernemen</vt:lpstr>
      <vt:lpstr>CO2-Prestatieladder – innovatieve technieken voor herstel van riolering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Verbeteren van de kwaliteit van de instroom arbeiders</dc:title>
  <dc:creator>An Willaert</dc:creator>
  <cp:lastModifiedBy>An Willaert</cp:lastModifiedBy>
  <cp:revision>202</cp:revision>
  <cp:lastPrinted>2022-07-01T07:46:34Z</cp:lastPrinted>
  <dcterms:created xsi:type="dcterms:W3CDTF">2020-08-25T06:04:23Z</dcterms:created>
  <dcterms:modified xsi:type="dcterms:W3CDTF">2022-07-01T07:48:20Z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0x010100390639D1D11BA54E902F698FBCBE14F0</vt:lpwstr>
  </property>
</Properties>
</file>